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513" r:id="rId10"/>
    <p:sldId id="477" r:id="rId11"/>
    <p:sldId id="479" r:id="rId12"/>
    <p:sldId id="480" r:id="rId13"/>
    <p:sldId id="486" r:id="rId14"/>
    <p:sldId id="490" r:id="rId15"/>
    <p:sldId id="487" r:id="rId16"/>
    <p:sldId id="482" r:id="rId17"/>
    <p:sldId id="494" r:id="rId18"/>
    <p:sldId id="496" r:id="rId19"/>
    <p:sldId id="501" r:id="rId20"/>
    <p:sldId id="495" r:id="rId21"/>
    <p:sldId id="497" r:id="rId22"/>
    <p:sldId id="473" r:id="rId23"/>
    <p:sldId id="499" r:id="rId24"/>
    <p:sldId id="498" r:id="rId25"/>
    <p:sldId id="508" r:id="rId26"/>
    <p:sldId id="509" r:id="rId27"/>
    <p:sldId id="503" r:id="rId28"/>
    <p:sldId id="504" r:id="rId29"/>
    <p:sldId id="514" r:id="rId30"/>
    <p:sldId id="516" r:id="rId31"/>
    <p:sldId id="500" r:id="rId32"/>
    <p:sldId id="502" r:id="rId33"/>
    <p:sldId id="505" r:id="rId34"/>
    <p:sldId id="507" r:id="rId35"/>
    <p:sldId id="511" r:id="rId36"/>
    <p:sldId id="518" r:id="rId37"/>
    <p:sldId id="517" r:id="rId38"/>
    <p:sldId id="510" r:id="rId39"/>
    <p:sldId id="358" r:id="rId40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22/08/2019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11" Type="http://schemas.openxmlformats.org/officeDocument/2006/relationships/image" Target="../media/image38.emf"/><Relationship Id="rId5" Type="http://schemas.openxmlformats.org/officeDocument/2006/relationships/image" Target="../media/image33.emf"/><Relationship Id="rId10" Type="http://schemas.openxmlformats.org/officeDocument/2006/relationships/image" Target="../media/image37.png"/><Relationship Id="rId4" Type="http://schemas.openxmlformats.org/officeDocument/2006/relationships/image" Target="../media/image32.emf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png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3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2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5.wmf"/><Relationship Id="rId4" Type="http://schemas.openxmlformats.org/officeDocument/2006/relationships/image" Target="../media/image72.png"/><Relationship Id="rId9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Uso da técnica de volumes finitos na resolução de problemas de poroelasticidade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:a16="http://schemas.microsoft.com/office/drawing/2014/main" xmlns="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:a16="http://schemas.microsoft.com/office/drawing/2014/main" xmlns="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:a16="http://schemas.microsoft.com/office/drawing/2014/main" xmlns="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:a16="http://schemas.microsoft.com/office/drawing/2014/main" xmlns="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:a16="http://schemas.microsoft.com/office/drawing/2014/main" xmlns="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:a16="http://schemas.microsoft.com/office/drawing/2014/main" xmlns="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:a16="http://schemas.microsoft.com/office/drawing/2014/main" xmlns="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:a16="http://schemas.microsoft.com/office/drawing/2014/main" xmlns="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:a16="http://schemas.microsoft.com/office/drawing/2014/main" xmlns="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:a16="http://schemas.microsoft.com/office/drawing/2014/main" xmlns="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:a16="http://schemas.microsoft.com/office/drawing/2014/main" xmlns="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:a16="http://schemas.microsoft.com/office/drawing/2014/main" xmlns="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:a16="http://schemas.microsoft.com/office/drawing/2014/main" xmlns="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:a16="http://schemas.microsoft.com/office/drawing/2014/main" xmlns="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:a16="http://schemas.microsoft.com/office/drawing/2014/main" xmlns="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317" y="1417340"/>
            <a:ext cx="2536022" cy="614385"/>
            <a:chOff x="1604317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:a16="http://schemas.microsoft.com/office/drawing/2014/main" xmlns="" id="{D95A2B31-EDF0-4576-920C-4B8A88783445}"/>
                </a:ext>
              </a:extLst>
            </p:cNvPr>
            <p:cNvSpPr/>
            <p:nvPr/>
          </p:nvSpPr>
          <p:spPr>
            <a:xfrm>
              <a:off x="1604317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4168" y="1512208"/>
              <a:ext cx="2172140" cy="430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xmlns="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Método dos Volumes Finitos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16" y="4228203"/>
            <a:ext cx="5056084" cy="101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382173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6" y="1332007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80" y="2557109"/>
            <a:ext cx="810672" cy="4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09" y="1354108"/>
            <a:ext cx="1002614" cy="59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26617"/>
            <a:ext cx="596148" cy="40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 descr="C:\cygwin64\home\Hermínio\GEOMEC\Figuras\VC_Cartesiano_2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13525"/>
            <a:ext cx="2363788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95260"/>
            <a:ext cx="298074" cy="32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="" xmlns:a16="http://schemas.microsoft.com/office/drawing/2014/main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04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xmlns="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:a16="http://schemas.microsoft.com/office/drawing/2014/main" xmlns="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xmlns="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xmlns="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:a16="http://schemas.microsoft.com/office/drawing/2014/main" xmlns="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xmlns="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:a16="http://schemas.microsoft.com/office/drawing/2014/main" xmlns="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:a16="http://schemas.microsoft.com/office/drawing/2014/main" xmlns="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489348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2210603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cygwin64\home\Hermínio\GEOMEC\Figuras\gauss_V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86011"/>
            <a:ext cx="11017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3772499"/>
            <a:ext cx="3672408" cy="68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3596376" y="4704950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Regra do ponto médio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9992" y="418683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7940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equilíbrio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57" y="1820881"/>
            <a:ext cx="2606266" cy="52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85" y="2645143"/>
            <a:ext cx="2795287" cy="547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01" y="3490332"/>
            <a:ext cx="1469916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88" y="3505572"/>
            <a:ext cx="1512168" cy="40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71800" y="4225652"/>
            <a:ext cx="3158102" cy="786122"/>
            <a:chOff x="3342712" y="4459951"/>
            <a:chExt cx="3158102" cy="786122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342712" y="4459951"/>
              <a:ext cx="315810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705" y="4579487"/>
              <a:ext cx="2626280" cy="547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89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61357"/>
            <a:ext cx="3462666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28" y="2571862"/>
            <a:ext cx="3564576" cy="71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91" y="3536987"/>
            <a:ext cx="2274477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62" y="3476277"/>
            <a:ext cx="2131373" cy="65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o explicativo retangular com cantos arredondados 12">
            <a:extLst>
              <a:ext uri="{FF2B5EF4-FFF2-40B4-BE49-F238E27FC236}">
                <a16:creationId xmlns:a16="http://schemas.microsoft.com/office/drawing/2014/main" xmlns="" id="{15C2C3BE-CE3D-4207-8390-F0C1E981449C}"/>
              </a:ext>
            </a:extLst>
          </p:cNvPr>
          <p:cNvSpPr/>
          <p:nvPr/>
        </p:nvSpPr>
        <p:spPr>
          <a:xfrm>
            <a:off x="2103174" y="4459951"/>
            <a:ext cx="5637177" cy="78612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40" y="4513684"/>
            <a:ext cx="5266635" cy="67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de equações resultante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ebfvm_3d_C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61356"/>
            <a:ext cx="156845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635896" y="2918669"/>
            <a:ext cx="3363823" cy="868969"/>
            <a:chOff x="3296409" y="2918669"/>
            <a:chExt cx="3363823" cy="868969"/>
          </a:xfrm>
        </p:grpSpPr>
        <p:sp>
          <p:nvSpPr>
            <p:cNvPr id="15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296409" y="2918669"/>
              <a:ext cx="3363823" cy="868969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2665201"/>
                </p:ext>
              </p:extLst>
            </p:nvPr>
          </p:nvGraphicFramePr>
          <p:xfrm>
            <a:off x="3505713" y="2918669"/>
            <a:ext cx="3040062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5" imgW="1612800" imgH="457200" progId="Equation.DSMT4">
                    <p:embed/>
                  </p:oleObj>
                </mc:Choice>
                <mc:Fallback>
                  <p:oleObj name="Equation" r:id="rId5" imgW="1612800" imgH="4572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713" y="2918669"/>
                          <a:ext cx="3040062" cy="86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944144"/>
              </p:ext>
            </p:extLst>
          </p:nvPr>
        </p:nvGraphicFramePr>
        <p:xfrm>
          <a:off x="1907704" y="1561356"/>
          <a:ext cx="2800350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7" imgW="1485720" imgH="495000" progId="Equation.DSMT4">
                  <p:embed/>
                </p:oleObj>
              </mc:Choice>
              <mc:Fallback>
                <p:oleObj name="Equation" r:id="rId7" imgW="1485720" imgH="49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561356"/>
                        <a:ext cx="2800350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635896" y="4081636"/>
            <a:ext cx="4248472" cy="1080120"/>
            <a:chOff x="2843808" y="4081636"/>
            <a:chExt cx="4248472" cy="1080120"/>
          </a:xfrm>
        </p:grpSpPr>
        <p:sp>
          <p:nvSpPr>
            <p:cNvPr id="16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2843808" y="4081636"/>
              <a:ext cx="4248472" cy="1080120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3340628"/>
                </p:ext>
              </p:extLst>
            </p:nvPr>
          </p:nvGraphicFramePr>
          <p:xfrm>
            <a:off x="2936369" y="4081636"/>
            <a:ext cx="4092575" cy="1055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Equation" r:id="rId9" imgW="2171520" imgH="558720" progId="Equation.DSMT4">
                    <p:embed/>
                  </p:oleObj>
                </mc:Choice>
                <mc:Fallback>
                  <p:oleObj name="Equation" r:id="rId9" imgW="2171520" imgH="55872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369" y="4081636"/>
                          <a:ext cx="4092575" cy="1055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ítulo 6"/>
          <p:cNvSpPr txBox="1">
            <a:spLocks/>
          </p:cNvSpPr>
          <p:nvPr/>
        </p:nvSpPr>
        <p:spPr>
          <a:xfrm>
            <a:off x="1488164" y="3073524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Fully Implicit Method</a:t>
            </a:r>
            <a:endParaRPr lang="pt-B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9" name="Título 6"/>
          <p:cNvSpPr txBox="1">
            <a:spLocks/>
          </p:cNvSpPr>
          <p:nvPr/>
        </p:nvSpPr>
        <p:spPr>
          <a:xfrm>
            <a:off x="1488164" y="4369668"/>
            <a:ext cx="209526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Fixed-Stress Scheme</a:t>
            </a:r>
            <a:endParaRPr lang="pt-B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61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4513684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18478" y="36495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Metodologia numérica (EbFVM)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1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172819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Esfera de Cryer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 descr="C:\cygwin64\home\Hermínio\GEOMEC\Figuras\cryer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77" y="1561356"/>
            <a:ext cx="5521026" cy="23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cygwin64\home\Hermínio\GEOMEC\Figuras\cryer_BC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69933"/>
            <a:ext cx="177006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00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Problemas Teste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0425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de Mandel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 descr="C:\cygwin64\home\Hermínio\GEOMEC\Figuras\mandel_results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06" y="1561356"/>
            <a:ext cx="5688422" cy="23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cygwin64\home\Hermínio\GEOMEC\Figuras\mandel_BC_v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11287"/>
            <a:ext cx="1696348" cy="16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7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</a:t>
            </a:r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16877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15" y="2497460"/>
            <a:ext cx="2068114" cy="140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66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Regiões PAY e NONPAY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16877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cygwin64\home\Hermínio\GEOMEC\Figuras\pay_nonpa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5372"/>
            <a:ext cx="2282626" cy="151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87842"/>
              </p:ext>
            </p:extLst>
          </p:nvPr>
        </p:nvGraphicFramePr>
        <p:xfrm>
          <a:off x="5508104" y="1883321"/>
          <a:ext cx="2200275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5" imgW="1346040" imgH="660240" progId="Equation.DSMT4">
                  <p:embed/>
                </p:oleObj>
              </mc:Choice>
              <mc:Fallback>
                <p:oleObj name="Equation" r:id="rId5" imgW="134604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1883321"/>
                        <a:ext cx="2200275" cy="108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40400"/>
              </p:ext>
            </p:extLst>
          </p:nvPr>
        </p:nvGraphicFramePr>
        <p:xfrm>
          <a:off x="3779912" y="4115792"/>
          <a:ext cx="4419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7" imgW="2705040" imgH="571320" progId="Equation.DSMT4">
                  <p:embed/>
                </p:oleObj>
              </mc:Choice>
              <mc:Fallback>
                <p:oleObj name="Equation" r:id="rId7" imgW="2705040" imgH="57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4115792"/>
                        <a:ext cx="4419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ítulo 6"/>
          <p:cNvSpPr txBox="1">
            <a:spLocks/>
          </p:cNvSpPr>
          <p:nvPr/>
        </p:nvSpPr>
        <p:spPr>
          <a:xfrm>
            <a:off x="4931058" y="2209428"/>
            <a:ext cx="648072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PAY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Título 6"/>
          <p:cNvSpPr txBox="1">
            <a:spLocks/>
          </p:cNvSpPr>
          <p:nvPr/>
        </p:nvSpPr>
        <p:spPr>
          <a:xfrm>
            <a:off x="2636169" y="4346808"/>
            <a:ext cx="1143743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NONPAY</a:t>
            </a:r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59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ítulo 6"/>
          <p:cNvSpPr txBox="1">
            <a:spLocks/>
          </p:cNvSpPr>
          <p:nvPr/>
        </p:nvSpPr>
        <p:spPr>
          <a:xfrm>
            <a:off x="1763688" y="177738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Problema numérico auxiliar em cada segmento da malha radial.</a:t>
            </a:r>
          </a:p>
        </p:txBody>
      </p:sp>
      <p:sp>
        <p:nvSpPr>
          <p:cNvPr id="17" name="Título 6"/>
          <p:cNvSpPr txBox="1">
            <a:spLocks/>
          </p:cNvSpPr>
          <p:nvPr/>
        </p:nvSpPr>
        <p:spPr>
          <a:xfrm>
            <a:off x="1748860" y="2640340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Condições de contorno dadas por: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74113"/>
            <a:ext cx="2592288" cy="79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ítulo 6"/>
          <p:cNvSpPr txBox="1">
            <a:spLocks/>
          </p:cNvSpPr>
          <p:nvPr/>
        </p:nvSpPr>
        <p:spPr>
          <a:xfrm>
            <a:off x="1763688" y="4441676"/>
            <a:ext cx="33123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 índice de poço é: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83968" y="4412186"/>
            <a:ext cx="3241342" cy="786122"/>
            <a:chOff x="4931058" y="4412186"/>
            <a:chExt cx="3241342" cy="786122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4931058" y="4412186"/>
              <a:ext cx="3241342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228" y="4441678"/>
              <a:ext cx="2987258" cy="7200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553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Resultados – Modelo de Poço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456384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Aavatsmark e Klausen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841275"/>
            <a:ext cx="3456692" cy="34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7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Influence Scheme (PIS)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73" y="1674616"/>
            <a:ext cx="2553063" cy="6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77" y="2425452"/>
            <a:ext cx="1393901" cy="413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77" y="3521952"/>
            <a:ext cx="2316244" cy="58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67" y="3073524"/>
            <a:ext cx="1080222" cy="37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543333" y="4459951"/>
            <a:ext cx="2540835" cy="701805"/>
            <a:chOff x="3543333" y="4459951"/>
            <a:chExt cx="2540835" cy="70180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507292"/>
              <a:ext cx="2199915" cy="57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543333" y="4459951"/>
              <a:ext cx="2540835" cy="70180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</p:grpSp>
      <p:pic>
        <p:nvPicPr>
          <p:cNvPr id="4103" name="Picture 7" descr="C:\cygwin64\home\Hermínio\GEOMEC\Figuras\prism_PI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49143"/>
            <a:ext cx="2297360" cy="19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203848" y="2838844"/>
            <a:ext cx="0" cy="234680"/>
          </a:xfrm>
          <a:prstGeom prst="straightConnector1">
            <a:avLst/>
          </a:prstGeom>
          <a:ln w="19050">
            <a:solidFill>
              <a:srgbClr val="A3AE9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83768" y="2838844"/>
            <a:ext cx="0" cy="776309"/>
          </a:xfrm>
          <a:prstGeom prst="straightConnector1">
            <a:avLst/>
          </a:prstGeom>
          <a:ln w="19050">
            <a:solidFill>
              <a:srgbClr val="A3AE9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464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027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73420"/>
            <a:ext cx="1800200" cy="17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59228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Arranjo desencontrado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31" name="Picture 7" descr="C:\cygwin64\home\Hermínio\GEOMEC\Figuras\staggered_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8376"/>
            <a:ext cx="3003550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1918008" y="1849388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Cartesiana</a:t>
            </a:r>
          </a:p>
        </p:txBody>
      </p:sp>
      <p:sp>
        <p:nvSpPr>
          <p:cNvPr id="12" name="Título 6"/>
          <p:cNvSpPr txBox="1">
            <a:spLocks/>
          </p:cNvSpPr>
          <p:nvPr/>
        </p:nvSpPr>
        <p:spPr>
          <a:xfrm>
            <a:off x="5029659" y="1904580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não estruturada</a:t>
            </a:r>
          </a:p>
        </p:txBody>
      </p:sp>
      <p:sp>
        <p:nvSpPr>
          <p:cNvPr id="14" name="Título 6"/>
          <p:cNvSpPr txBox="1">
            <a:spLocks/>
          </p:cNvSpPr>
          <p:nvPr/>
        </p:nvSpPr>
        <p:spPr>
          <a:xfrm>
            <a:off x="4655319" y="3919224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pressão</a:t>
            </a:r>
          </a:p>
        </p:txBody>
      </p:sp>
      <p:sp>
        <p:nvSpPr>
          <p:cNvPr id="15" name="Título 6"/>
          <p:cNvSpPr txBox="1">
            <a:spLocks/>
          </p:cNvSpPr>
          <p:nvPr/>
        </p:nvSpPr>
        <p:spPr>
          <a:xfrm>
            <a:off x="6363315" y="3924752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deslocamento</a:t>
            </a:r>
          </a:p>
        </p:txBody>
      </p:sp>
    </p:spTree>
    <p:extLst>
      <p:ext uri="{BB962C8B-B14F-4D97-AF65-F5344CB8AC3E}">
        <p14:creationId xmlns:p14="http://schemas.microsoft.com/office/powerpoint/2010/main" val="3034739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165618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Influence Scheme (PIS)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25996" y="1649143"/>
            <a:ext cx="2540835" cy="701805"/>
            <a:chOff x="3543333" y="4459951"/>
            <a:chExt cx="2540835" cy="70180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507292"/>
              <a:ext cx="2199915" cy="57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543333" y="4459951"/>
              <a:ext cx="2540835" cy="70180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</p:grpSp>
      <p:pic>
        <p:nvPicPr>
          <p:cNvPr id="4103" name="Picture 7" descr="C:\cygwin64\home\Hermínio\GEOMEC\Figuras\prism_P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00" y="1399415"/>
            <a:ext cx="1361828" cy="11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505179" y="3298840"/>
            <a:ext cx="6883245" cy="165618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75375" y="3073524"/>
            <a:ext cx="250453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Arranjo desencontrado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7580"/>
            <a:ext cx="1276938" cy="12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345332"/>
            <a:ext cx="3144920" cy="13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71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4513684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18478" y="36495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Metodologia numérica (EbFVM)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2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8823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1236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Influence Scheme (PIS)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25996" y="1435615"/>
            <a:ext cx="2540835" cy="701805"/>
            <a:chOff x="3543333" y="4459951"/>
            <a:chExt cx="2540835" cy="701805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4507292"/>
              <a:ext cx="2199915" cy="57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o explicativo retangular com cantos arredondados 12">
              <a:extLst>
                <a:ext uri="{FF2B5EF4-FFF2-40B4-BE49-F238E27FC236}">
                  <a16:creationId xmlns:a16="http://schemas.microsoft.com/office/drawing/2014/main" xmlns="" id="{15C2C3BE-CE3D-4207-8390-F0C1E981449C}"/>
                </a:ext>
              </a:extLst>
            </p:cNvPr>
            <p:cNvSpPr/>
            <p:nvPr/>
          </p:nvSpPr>
          <p:spPr>
            <a:xfrm>
              <a:off x="3543333" y="4459951"/>
              <a:ext cx="2540835" cy="70180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</p:grpSp>
      <p:pic>
        <p:nvPicPr>
          <p:cNvPr id="4103" name="Picture 7" descr="C:\cygwin64\home\Hermínio\GEOMEC\Figuras\prism_P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107471"/>
            <a:ext cx="1361828" cy="11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505179" y="3721596"/>
            <a:ext cx="6883245" cy="165618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6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75375" y="3496280"/>
            <a:ext cx="250453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Arranjo desencontrado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0336"/>
            <a:ext cx="1276938" cy="12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2956"/>
            <a:ext cx="3832770" cy="167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77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027" name="Picture 3" descr="C:\cygwin64\home\Hermínio\GEOMEC\Figuras\staggered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73420"/>
            <a:ext cx="1800200" cy="17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9">
            <a:extLst>
              <a:ext uri="{FF2B5EF4-FFF2-40B4-BE49-F238E27FC236}">
                <a16:creationId xmlns="" xmlns:a16="http://schemas.microsoft.com/office/drawing/2014/main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592288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Arranjo desencontrado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Técnicas de Estabilização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31" name="Picture 7" descr="C:\cygwin64\home\Hermínio\GEOMEC\Figuras\staggered_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8376"/>
            <a:ext cx="3003550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6"/>
          <p:cNvSpPr txBox="1">
            <a:spLocks/>
          </p:cNvSpPr>
          <p:nvPr/>
        </p:nvSpPr>
        <p:spPr>
          <a:xfrm>
            <a:off x="1918008" y="1849388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Cartesiana</a:t>
            </a:r>
          </a:p>
        </p:txBody>
      </p:sp>
      <p:sp>
        <p:nvSpPr>
          <p:cNvPr id="12" name="Título 6"/>
          <p:cNvSpPr txBox="1">
            <a:spLocks/>
          </p:cNvSpPr>
          <p:nvPr/>
        </p:nvSpPr>
        <p:spPr>
          <a:xfrm>
            <a:off x="5029659" y="1904580"/>
            <a:ext cx="2376264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Malha não estruturada</a:t>
            </a:r>
          </a:p>
        </p:txBody>
      </p:sp>
      <p:sp>
        <p:nvSpPr>
          <p:cNvPr id="14" name="Título 6"/>
          <p:cNvSpPr txBox="1">
            <a:spLocks/>
          </p:cNvSpPr>
          <p:nvPr/>
        </p:nvSpPr>
        <p:spPr>
          <a:xfrm>
            <a:off x="4655319" y="3919224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pressão</a:t>
            </a:r>
          </a:p>
        </p:txBody>
      </p:sp>
      <p:sp>
        <p:nvSpPr>
          <p:cNvPr id="15" name="Título 6"/>
          <p:cNvSpPr txBox="1">
            <a:spLocks/>
          </p:cNvSpPr>
          <p:nvPr/>
        </p:nvSpPr>
        <p:spPr>
          <a:xfrm>
            <a:off x="6363315" y="3924752"/>
            <a:ext cx="1562472" cy="468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V.C. para deslocamento</a:t>
            </a:r>
          </a:p>
        </p:txBody>
      </p:sp>
    </p:spTree>
    <p:extLst>
      <p:ext uri="{BB962C8B-B14F-4D97-AF65-F5344CB8AC3E}">
        <p14:creationId xmlns:p14="http://schemas.microsoft.com/office/powerpoint/2010/main" val="2008993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91778" y="1753636"/>
            <a:ext cx="7898882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899592" y="3050351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4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pic>
        <p:nvPicPr>
          <p:cNvPr id="5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:a16="http://schemas.microsoft.com/office/drawing/2014/main" xmlns="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xmlns="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:a16="http://schemas.microsoft.com/office/drawing/2014/main" xmlns="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Motivação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cygwin64\home\Hermínio\GEOMEC\Figuras\motivaçã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9" y="1129308"/>
            <a:ext cx="7136994" cy="365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070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2349</TotalTime>
  <Words>2189</Words>
  <Application>Microsoft Office PowerPoint</Application>
  <PresentationFormat>On-screen Show (16:10)</PresentationFormat>
  <Paragraphs>256</Paragraphs>
  <Slides>39</Slides>
  <Notes>39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MathType 6.0 Equation</vt:lpstr>
      <vt:lpstr>Uso da técnica de volumes finitos na resolução de problemas de poroelasticidade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Motivação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Método dos Volumes Finitos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Sumário</vt:lpstr>
      <vt:lpstr>Resultados – Problemas Teste</vt:lpstr>
      <vt:lpstr>Resultados – Problemas Teste</vt:lpstr>
      <vt:lpstr>Resultados – Benchmark #3</vt:lpstr>
      <vt:lpstr>Regiões PAY e NONPAY</vt:lpstr>
      <vt:lpstr>Modelo de poço</vt:lpstr>
      <vt:lpstr>Resultados – Modelo de Poço</vt:lpstr>
      <vt:lpstr>Técnicas de Estabilização</vt:lpstr>
      <vt:lpstr>PowerPoint Presentation</vt:lpstr>
      <vt:lpstr>Técnicas de Estabilização</vt:lpstr>
      <vt:lpstr>Sumário</vt:lpstr>
      <vt:lpstr>Técnicas de Estabilização</vt:lpstr>
      <vt:lpstr>PowerPoint Presentation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956</cp:revision>
  <dcterms:created xsi:type="dcterms:W3CDTF">2014-09-15T11:10:45Z</dcterms:created>
  <dcterms:modified xsi:type="dcterms:W3CDTF">2019-08-22T17:55:19Z</dcterms:modified>
</cp:coreProperties>
</file>